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https://public.tableau.com/app/profile/tommaso.farneti/viz/BI_homework_17005669353270/Query_7?publish=yes" TargetMode="External" Type="http://schemas.openxmlformats.org/officeDocument/2006/relationships/hyperlink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17290"/>
            <a:ext cx="11094244" cy="6339815"/>
            <a:chOff x="0" y="0"/>
            <a:chExt cx="14792326" cy="84530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06400"/>
              <a:ext cx="14792326" cy="6515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899"/>
                </a:lnSpc>
              </a:pPr>
              <a:r>
                <a:rPr lang="en-US" sz="10749">
                  <a:solidFill>
                    <a:srgbClr val="000000"/>
                  </a:solidFill>
                  <a:latin typeface="Fira Sans Bold"/>
                </a:rPr>
                <a:t>Business Intelligence Homework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47906"/>
              <a:ext cx="14792326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Data Science - Year 2023/24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933180"/>
            <a:ext cx="4212844" cy="777240"/>
            <a:chOff x="0" y="0"/>
            <a:chExt cx="5617125" cy="10363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93956" y="-47625"/>
              <a:ext cx="4323169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Tariq Baghrous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Tommaso Farneti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2736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05901"/>
            <a:ext cx="8115300" cy="2220497"/>
          </a:xfrm>
          <a:custGeom>
            <a:avLst/>
            <a:gdLst/>
            <a:ahLst/>
            <a:cxnLst/>
            <a:rect r="r" b="b" t="t" l="l"/>
            <a:pathLst>
              <a:path h="2220497" w="8115300">
                <a:moveTo>
                  <a:pt x="0" y="0"/>
                </a:moveTo>
                <a:lnTo>
                  <a:pt x="8115300" y="0"/>
                </a:lnTo>
                <a:lnTo>
                  <a:pt x="8115300" y="2220497"/>
                </a:lnTo>
                <a:lnTo>
                  <a:pt x="0" y="222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221698"/>
            <a:ext cx="8115300" cy="2273173"/>
          </a:xfrm>
          <a:custGeom>
            <a:avLst/>
            <a:gdLst/>
            <a:ahLst/>
            <a:cxnLst/>
            <a:rect r="r" b="b" t="t" l="l"/>
            <a:pathLst>
              <a:path h="2273173" w="8115300">
                <a:moveTo>
                  <a:pt x="0" y="0"/>
                </a:moveTo>
                <a:lnTo>
                  <a:pt x="8115300" y="0"/>
                </a:lnTo>
                <a:lnTo>
                  <a:pt x="8115300" y="2273172"/>
                </a:lnTo>
                <a:lnTo>
                  <a:pt x="0" y="227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0615" y="895350"/>
            <a:ext cx="346471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1104900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the Top-3 exams with the highest and lowest average grades, respectively, calculated for each individual course of study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615" y="2234139"/>
            <a:ext cx="11867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7778" y="3458276"/>
            <a:ext cx="7371522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We first calculated the average grade for each teaching activity within each degree program. The average is computed only for passed exams.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Then we counted the number of distinct teaching activities for each degree program and includes only those with </a:t>
            </a:r>
            <a:r>
              <a:rPr lang="en-US" sz="2499" u="sng">
                <a:solidFill>
                  <a:srgbClr val="000000"/>
                </a:solidFill>
                <a:latin typeface="Open Sans"/>
              </a:rPr>
              <a:t>at least 6 different activities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 results are ordered by degree program and rank.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For example the three exams of Scienze Biologiche with the highest grades on average are “Gestione di Base Dati”, “Biochimica Cellulare” and “Informatica”.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24023" y="4143635"/>
            <a:ext cx="7770901" cy="2383174"/>
          </a:xfrm>
          <a:custGeom>
            <a:avLst/>
            <a:gdLst/>
            <a:ahLst/>
            <a:cxnLst/>
            <a:rect r="r" b="b" t="t" l="l"/>
            <a:pathLst>
              <a:path h="2383174" w="7770901">
                <a:moveTo>
                  <a:pt x="0" y="0"/>
                </a:moveTo>
                <a:lnTo>
                  <a:pt x="7770901" y="0"/>
                </a:lnTo>
                <a:lnTo>
                  <a:pt x="7770901" y="2383174"/>
                </a:lnTo>
                <a:lnTo>
                  <a:pt x="0" y="238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076" y="4143635"/>
            <a:ext cx="8792579" cy="2383174"/>
          </a:xfrm>
          <a:custGeom>
            <a:avLst/>
            <a:gdLst/>
            <a:ahLst/>
            <a:cxnLst/>
            <a:rect r="r" b="b" t="t" l="l"/>
            <a:pathLst>
              <a:path h="2383174" w="8792579">
                <a:moveTo>
                  <a:pt x="0" y="0"/>
                </a:moveTo>
                <a:lnTo>
                  <a:pt x="8792579" y="0"/>
                </a:lnTo>
                <a:lnTo>
                  <a:pt x="8792579" y="2383174"/>
                </a:lnTo>
                <a:lnTo>
                  <a:pt x="0" y="238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1104900"/>
            <a:ext cx="112187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Calculate the distribution of '</a:t>
            </a:r>
            <a:r>
              <a:rPr lang="en-US" sz="2499">
                <a:solidFill>
                  <a:srgbClr val="000000"/>
                </a:solidFill>
                <a:latin typeface="Open Sans Italics"/>
              </a:rPr>
              <a:t>fast&amp;furious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' students by field of study, defined as students with the highest ratio of 'average grade achieved in passed exams' to 'period of academic activity'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7929" y="3281410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8017" y="3281410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9648" y="7412634"/>
            <a:ext cx="822870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"Media" calculates the average exam grades of each student who has completed at least 4 exams, divided by course of study.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"Periodo" calculates the period of activity for each student., considering passed and failed exams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The final query merges this data to identify students with the highest Fast&amp;Furious rate.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23532"/>
            <a:ext cx="8115300" cy="4520500"/>
          </a:xfrm>
          <a:custGeom>
            <a:avLst/>
            <a:gdLst/>
            <a:ahLst/>
            <a:cxnLst/>
            <a:rect r="r" b="b" t="t" l="l"/>
            <a:pathLst>
              <a:path h="4520500" w="8115300">
                <a:moveTo>
                  <a:pt x="0" y="0"/>
                </a:moveTo>
                <a:lnTo>
                  <a:pt x="8115300" y="0"/>
                </a:lnTo>
                <a:lnTo>
                  <a:pt x="8115300" y="4520500"/>
                </a:lnTo>
                <a:lnTo>
                  <a:pt x="0" y="452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0529" y="1104900"/>
            <a:ext cx="112187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Calculate the distribution of '</a:t>
            </a:r>
            <a:r>
              <a:rPr lang="en-US" sz="2499">
                <a:solidFill>
                  <a:srgbClr val="000000"/>
                </a:solidFill>
                <a:latin typeface="Open Sans Italics"/>
              </a:rPr>
              <a:t>fast&amp;furious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' students by field of study, defined as students with the highest ratio of 'average grade achieved in passed exams' to 'period of academic activity'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6717" y="2298700"/>
            <a:ext cx="11867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778" y="3677157"/>
            <a:ext cx="737152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Filtering out students with less than 4 passed exams contributed to a more meaningful evaluation of the </a:t>
            </a:r>
            <a:r>
              <a:rPr lang="en-US" sz="2499">
                <a:solidFill>
                  <a:srgbClr val="000000"/>
                </a:solidFill>
                <a:latin typeface="Open Sans Italics"/>
              </a:rPr>
              <a:t>Periodo di Attività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 best students according to this ratio were from “International economics”, “Economia delle banche, delle assicurazioni e degli intermedi finanziari” and “Marketing, comunicazione aziendale e mercati globali” with values ​​respectively of 7.0, 5.875 and 3.531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22255" y="4000012"/>
            <a:ext cx="8647217" cy="2631461"/>
          </a:xfrm>
          <a:custGeom>
            <a:avLst/>
            <a:gdLst/>
            <a:ahLst/>
            <a:cxnLst/>
            <a:rect r="r" b="b" t="t" l="l"/>
            <a:pathLst>
              <a:path h="2631461" w="8647217">
                <a:moveTo>
                  <a:pt x="0" y="0"/>
                </a:moveTo>
                <a:lnTo>
                  <a:pt x="8647217" y="0"/>
                </a:lnTo>
                <a:lnTo>
                  <a:pt x="8647217" y="2631462"/>
                </a:lnTo>
                <a:lnTo>
                  <a:pt x="0" y="263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8528" y="4000012"/>
            <a:ext cx="7814456" cy="3092051"/>
          </a:xfrm>
          <a:custGeom>
            <a:avLst/>
            <a:gdLst/>
            <a:ahLst/>
            <a:cxnLst/>
            <a:rect r="r" b="b" t="t" l="l"/>
            <a:pathLst>
              <a:path h="3092051" w="7814456">
                <a:moveTo>
                  <a:pt x="0" y="0"/>
                </a:moveTo>
                <a:lnTo>
                  <a:pt x="7814456" y="0"/>
                </a:lnTo>
                <a:lnTo>
                  <a:pt x="7814456" y="3092051"/>
                </a:lnTo>
                <a:lnTo>
                  <a:pt x="0" y="3092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1104900"/>
            <a:ext cx="112187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the Top-3 '</a:t>
            </a:r>
            <a:r>
              <a:rPr lang="en-US" sz="2499">
                <a:solidFill>
                  <a:srgbClr val="000000"/>
                </a:solidFill>
                <a:latin typeface="Open Sans Italics"/>
              </a:rPr>
              <a:t>trial&amp;error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' exams, meaning exams that require the highest number of attempts before passing (average number of attempts (failures) by each student for each session of the course)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4319" y="3137787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4407" y="3137787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3012" y="7454013"/>
            <a:ext cx="7661975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"</a:t>
            </a:r>
            <a:r>
              <a:rPr lang="en-US" sz="2000">
                <a:solidFill>
                  <a:srgbClr val="000000"/>
                </a:solidFill>
                <a:latin typeface="Open Sans Italics"/>
              </a:rPr>
              <a:t>Superamenti</a:t>
            </a:r>
            <a:r>
              <a:rPr lang="en-US" sz="2000">
                <a:solidFill>
                  <a:srgbClr val="000000"/>
                </a:solidFill>
                <a:latin typeface="Open Sans"/>
              </a:rPr>
              <a:t>" identifies students who have passed an exam for a specific educational activity in a course of study. 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"</a:t>
            </a:r>
            <a:r>
              <a:rPr lang="en-US" sz="2000">
                <a:solidFill>
                  <a:srgbClr val="000000"/>
                </a:solidFill>
                <a:latin typeface="Open Sans Italics"/>
              </a:rPr>
              <a:t>Tentativi</a:t>
            </a:r>
            <a:r>
              <a:rPr lang="en-US" sz="2000">
                <a:solidFill>
                  <a:srgbClr val="000000"/>
                </a:solidFill>
                <a:latin typeface="Open Sans"/>
              </a:rPr>
              <a:t>" counts the number of failures in each exam across various educational activities, only for the students in “Superamenti”.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The final query combines this data to identify exams with the highest Trial&amp;Error rate.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43837"/>
            <a:ext cx="8115300" cy="6243357"/>
          </a:xfrm>
          <a:custGeom>
            <a:avLst/>
            <a:gdLst/>
            <a:ahLst/>
            <a:cxnLst/>
            <a:rect r="r" b="b" t="t" l="l"/>
            <a:pathLst>
              <a:path h="6243357" w="8115300">
                <a:moveTo>
                  <a:pt x="0" y="0"/>
                </a:moveTo>
                <a:lnTo>
                  <a:pt x="8115300" y="0"/>
                </a:lnTo>
                <a:lnTo>
                  <a:pt x="8115300" y="6243357"/>
                </a:lnTo>
                <a:lnTo>
                  <a:pt x="0" y="624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0529" y="1104900"/>
            <a:ext cx="112187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the Top-3 '</a:t>
            </a:r>
            <a:r>
              <a:rPr lang="en-US" sz="2499">
                <a:solidFill>
                  <a:srgbClr val="000000"/>
                </a:solidFill>
                <a:latin typeface="Open Sans Italics"/>
              </a:rPr>
              <a:t>trial&amp;error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' exams, meaning exams that require the highest number of attempts before passing (average number of attempts (failures) by each student for each session of the course)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6717" y="2215039"/>
            <a:ext cx="11867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778" y="4597041"/>
            <a:ext cx="7371522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 attemps considered only refers to “Insufficienze”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Across all the courses, the highest “trial&amp;error” rate was found for “Lingua inglese” exam for “Tecniche di laboratorio biomedico” course with an average attempt of 3.2 before passing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24324" y="5253355"/>
            <a:ext cx="8010208" cy="1247491"/>
          </a:xfrm>
          <a:custGeom>
            <a:avLst/>
            <a:gdLst/>
            <a:ahLst/>
            <a:cxnLst/>
            <a:rect r="r" b="b" t="t" l="l"/>
            <a:pathLst>
              <a:path h="1247491" w="8010208">
                <a:moveTo>
                  <a:pt x="0" y="0"/>
                </a:moveTo>
                <a:lnTo>
                  <a:pt x="8010208" y="0"/>
                </a:lnTo>
                <a:lnTo>
                  <a:pt x="8010208" y="1247491"/>
                </a:lnTo>
                <a:lnTo>
                  <a:pt x="0" y="1247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4324" y="7811169"/>
            <a:ext cx="8010208" cy="931613"/>
          </a:xfrm>
          <a:custGeom>
            <a:avLst/>
            <a:gdLst/>
            <a:ahLst/>
            <a:cxnLst/>
            <a:rect r="r" b="b" t="t" l="l"/>
            <a:pathLst>
              <a:path h="931613" w="8010208">
                <a:moveTo>
                  <a:pt x="0" y="0"/>
                </a:moveTo>
                <a:lnTo>
                  <a:pt x="8010208" y="0"/>
                </a:lnTo>
                <a:lnTo>
                  <a:pt x="8010208" y="931613"/>
                </a:lnTo>
                <a:lnTo>
                  <a:pt x="0" y="931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4405" y="7789034"/>
            <a:ext cx="7934976" cy="680674"/>
          </a:xfrm>
          <a:custGeom>
            <a:avLst/>
            <a:gdLst/>
            <a:ahLst/>
            <a:cxnLst/>
            <a:rect r="r" b="b" t="t" l="l"/>
            <a:pathLst>
              <a:path h="680674" w="7934976">
                <a:moveTo>
                  <a:pt x="0" y="0"/>
                </a:moveTo>
                <a:lnTo>
                  <a:pt x="7934975" y="0"/>
                </a:lnTo>
                <a:lnTo>
                  <a:pt x="7934975" y="680673"/>
                </a:lnTo>
                <a:lnTo>
                  <a:pt x="0" y="68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4405" y="5253355"/>
            <a:ext cx="7934976" cy="825306"/>
          </a:xfrm>
          <a:custGeom>
            <a:avLst/>
            <a:gdLst/>
            <a:ahLst/>
            <a:cxnLst/>
            <a:rect r="r" b="b" t="t" l="l"/>
            <a:pathLst>
              <a:path h="825306" w="7934976">
                <a:moveTo>
                  <a:pt x="0" y="0"/>
                </a:moveTo>
                <a:lnTo>
                  <a:pt x="7934975" y="0"/>
                </a:lnTo>
                <a:lnTo>
                  <a:pt x="7934975" y="825306"/>
                </a:lnTo>
                <a:lnTo>
                  <a:pt x="0" y="825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80373"/>
            <a:ext cx="601227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Identification of the average grades based on the students' geographical origin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9556" y="2785110"/>
            <a:ext cx="785974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Comparison of average grades by gender across different levels of study programs, including 'Bachelor's', 'Master's', and 'Single-cycle Master's' degrees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0529" y="1104900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Academic performance: geographical variation and gender disparities across study levels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12819" y="4341019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0354" y="4341019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0348" y="6678736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7884" y="6900896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6450" y="4553275"/>
            <a:ext cx="4576779" cy="4705025"/>
          </a:xfrm>
          <a:custGeom>
            <a:avLst/>
            <a:gdLst/>
            <a:ahLst/>
            <a:cxnLst/>
            <a:rect r="r" b="b" t="t" l="l"/>
            <a:pathLst>
              <a:path h="4705025" w="4576779">
                <a:moveTo>
                  <a:pt x="0" y="0"/>
                </a:moveTo>
                <a:lnTo>
                  <a:pt x="4576779" y="0"/>
                </a:lnTo>
                <a:lnTo>
                  <a:pt x="4576779" y="4705025"/>
                </a:lnTo>
                <a:lnTo>
                  <a:pt x="0" y="470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6954" y="4553275"/>
            <a:ext cx="4664948" cy="4705025"/>
          </a:xfrm>
          <a:custGeom>
            <a:avLst/>
            <a:gdLst/>
            <a:ahLst/>
            <a:cxnLst/>
            <a:rect r="r" b="b" t="t" l="l"/>
            <a:pathLst>
              <a:path h="4705025" w="4664948">
                <a:moveTo>
                  <a:pt x="0" y="0"/>
                </a:moveTo>
                <a:lnTo>
                  <a:pt x="4664948" y="0"/>
                </a:lnTo>
                <a:lnTo>
                  <a:pt x="4664948" y="4705025"/>
                </a:lnTo>
                <a:lnTo>
                  <a:pt x="0" y="4705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6717" y="2215039"/>
            <a:ext cx="11867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40529" y="1104900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Academic performance: geographical variation and gender disparities across study levels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34811"/>
            <a:ext cx="601227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Identification of the average grades based on the students' geographical origin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9556" y="2934811"/>
            <a:ext cx="785974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Comparison of average grades by gender across different levels of study programs, including 'Bachelor's', 'Master's', and 'Single-cycle Master's' degrees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9556" y="4034134"/>
            <a:ext cx="7807555" cy="4861582"/>
          </a:xfrm>
          <a:custGeom>
            <a:avLst/>
            <a:gdLst/>
            <a:ahLst/>
            <a:cxnLst/>
            <a:rect r="r" b="b" t="t" l="l"/>
            <a:pathLst>
              <a:path h="4861582" w="7807555">
                <a:moveTo>
                  <a:pt x="0" y="0"/>
                </a:moveTo>
                <a:lnTo>
                  <a:pt x="7807555" y="0"/>
                </a:lnTo>
                <a:lnTo>
                  <a:pt x="7807555" y="4861581"/>
                </a:lnTo>
                <a:lnTo>
                  <a:pt x="0" y="486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34134"/>
            <a:ext cx="7598420" cy="4861582"/>
          </a:xfrm>
          <a:custGeom>
            <a:avLst/>
            <a:gdLst/>
            <a:ahLst/>
            <a:cxnLst/>
            <a:rect r="r" b="b" t="t" l="l"/>
            <a:pathLst>
              <a:path h="4861582" w="7598420">
                <a:moveTo>
                  <a:pt x="0" y="0"/>
                </a:moveTo>
                <a:lnTo>
                  <a:pt x="7598420" y="0"/>
                </a:lnTo>
                <a:lnTo>
                  <a:pt x="7598420" y="4861581"/>
                </a:lnTo>
                <a:lnTo>
                  <a:pt x="0" y="4861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7788"/>
            <a:ext cx="601227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Identification of the average grades based on the students' geographical origin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9556" y="2617788"/>
            <a:ext cx="785974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Comparison of average grades by gender across different levels of study programs, including 'Bachelor's', 'Master's', and 'Single-cycle Master's' degrees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1096" y="9220200"/>
            <a:ext cx="389189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u="sng">
                <a:solidFill>
                  <a:srgbClr val="000000"/>
                </a:solidFill>
                <a:latin typeface="Open Sans"/>
                <a:hlinkClick r:id="rId4" tooltip="https://public.tableau.com/app/profile/tommaso.farneti/viz/BI_homework_17005669353270/Query_7?publish=yes"/>
              </a:rPr>
              <a:t>Tableau: Query 7 Dashboard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21822" y="895350"/>
            <a:ext cx="48443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34507"/>
            <a:ext cx="16230600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"/>
              </a:rPr>
              <a:t>Both queries (</a:t>
            </a:r>
            <a:r>
              <a:rPr lang="en-US" sz="3199">
                <a:solidFill>
                  <a:srgbClr val="000000"/>
                </a:solidFill>
                <a:latin typeface="Open Sans Italics"/>
              </a:rPr>
              <a:t>bos_denormalizzato</a:t>
            </a:r>
            <a:r>
              <a:rPr lang="en-US" sz="3199">
                <a:solidFill>
                  <a:srgbClr val="000000"/>
                </a:solidFill>
                <a:latin typeface="Open Sans"/>
              </a:rPr>
              <a:t> and relational model) yield identical results, emphasizing the consistency of the database.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</a:p>
          <a:p>
            <a:pPr marL="690877" indent="-345439" lvl="1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"/>
              </a:rPr>
              <a:t>The </a:t>
            </a:r>
            <a:r>
              <a:rPr lang="en-US" sz="3199">
                <a:solidFill>
                  <a:srgbClr val="000000"/>
                </a:solidFill>
                <a:latin typeface="Open Sans Italics"/>
              </a:rPr>
              <a:t>bos_denormalizzato</a:t>
            </a:r>
            <a:r>
              <a:rPr lang="en-US" sz="3199">
                <a:solidFill>
                  <a:srgbClr val="000000"/>
                </a:solidFill>
                <a:latin typeface="Open Sans"/>
              </a:rPr>
              <a:t> queries, though simpler to write, exhibits a relatively longer execution time.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</a:p>
          <a:p>
            <a:pPr marL="690877" indent="-345439" lvl="1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"/>
              </a:rPr>
              <a:t>The database contains an anomaly where sometimes a passed exam is associated with a </a:t>
            </a:r>
            <a:r>
              <a:rPr lang="en-US" sz="3199">
                <a:solidFill>
                  <a:srgbClr val="000000"/>
                </a:solidFill>
                <a:latin typeface="Open Sans Italics"/>
              </a:rPr>
              <a:t>null</a:t>
            </a:r>
            <a:r>
              <a:rPr lang="en-US" sz="3199">
                <a:solidFill>
                  <a:srgbClr val="000000"/>
                </a:solidFill>
                <a:latin typeface="Open Sans"/>
              </a:rPr>
              <a:t> value under the “voto” attribute.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9483" y="6234244"/>
            <a:ext cx="6107609" cy="216582"/>
          </a:xfrm>
          <a:custGeom>
            <a:avLst/>
            <a:gdLst/>
            <a:ahLst/>
            <a:cxnLst/>
            <a:rect r="r" b="b" t="t" l="l"/>
            <a:pathLst>
              <a:path h="216582" w="6107609">
                <a:moveTo>
                  <a:pt x="0" y="0"/>
                </a:moveTo>
                <a:lnTo>
                  <a:pt x="6107609" y="0"/>
                </a:lnTo>
                <a:lnTo>
                  <a:pt x="6107609" y="216582"/>
                </a:lnTo>
                <a:lnTo>
                  <a:pt x="0" y="21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681" y="8354556"/>
            <a:ext cx="8031212" cy="903744"/>
          </a:xfrm>
          <a:custGeom>
            <a:avLst/>
            <a:gdLst/>
            <a:ahLst/>
            <a:cxnLst/>
            <a:rect r="r" b="b" t="t" l="l"/>
            <a:pathLst>
              <a:path h="903744" w="8031212">
                <a:moveTo>
                  <a:pt x="0" y="0"/>
                </a:moveTo>
                <a:lnTo>
                  <a:pt x="8031212" y="0"/>
                </a:lnTo>
                <a:lnTo>
                  <a:pt x="8031212" y="903744"/>
                </a:lnTo>
                <a:lnTo>
                  <a:pt x="0" y="90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0216" y="6663504"/>
            <a:ext cx="6163680" cy="1091624"/>
          </a:xfrm>
          <a:custGeom>
            <a:avLst/>
            <a:gdLst/>
            <a:ahLst/>
            <a:cxnLst/>
            <a:rect r="r" b="b" t="t" l="l"/>
            <a:pathLst>
              <a:path h="1091624" w="6163680">
                <a:moveTo>
                  <a:pt x="0" y="0"/>
                </a:moveTo>
                <a:lnTo>
                  <a:pt x="6163680" y="0"/>
                </a:lnTo>
                <a:lnTo>
                  <a:pt x="6163680" y="1091624"/>
                </a:lnTo>
                <a:lnTo>
                  <a:pt x="0" y="109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3003" y="904875"/>
            <a:ext cx="646199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Open Sans Bold"/>
              </a:rPr>
              <a:t>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6784" y="5122359"/>
            <a:ext cx="715300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1 - Added a new column of the 'datetime' 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00512" y="4451977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4213" y="4451977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24812" y="5093149"/>
            <a:ext cx="643448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1 - Changed the date format of the 'dtappello' column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6784" y="7184251"/>
            <a:ext cx="715300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2 - Updated the new column with the correct dates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4615" y="2808601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In preparation for analysis, the date format in the database was proactively adjusted to align with the supported format for SQLite functions.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724822"/>
            <a:ext cx="7236515" cy="3150187"/>
          </a:xfrm>
          <a:custGeom>
            <a:avLst/>
            <a:gdLst/>
            <a:ahLst/>
            <a:cxnLst/>
            <a:rect r="r" b="b" t="t" l="l"/>
            <a:pathLst>
              <a:path h="3150187" w="7236515">
                <a:moveTo>
                  <a:pt x="0" y="0"/>
                </a:moveTo>
                <a:lnTo>
                  <a:pt x="7236515" y="0"/>
                </a:lnTo>
                <a:lnTo>
                  <a:pt x="7236515" y="3150187"/>
                </a:lnTo>
                <a:lnTo>
                  <a:pt x="0" y="315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9380" y="4724822"/>
            <a:ext cx="7299920" cy="2023592"/>
          </a:xfrm>
          <a:custGeom>
            <a:avLst/>
            <a:gdLst/>
            <a:ahLst/>
            <a:cxnLst/>
            <a:rect r="r" b="b" t="t" l="l"/>
            <a:pathLst>
              <a:path h="2023592" w="7299920">
                <a:moveTo>
                  <a:pt x="0" y="0"/>
                </a:moveTo>
                <a:lnTo>
                  <a:pt x="7299920" y="0"/>
                </a:lnTo>
                <a:lnTo>
                  <a:pt x="7299920" y="2023592"/>
                </a:lnTo>
                <a:lnTo>
                  <a:pt x="0" y="20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1104900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Distribution of the number of students enrolled in various exam sessions, broken down by year and degree program.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67796" y="3862596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7884" y="3862596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341" y="3737277"/>
            <a:ext cx="8137609" cy="2268667"/>
          </a:xfrm>
          <a:custGeom>
            <a:avLst/>
            <a:gdLst/>
            <a:ahLst/>
            <a:cxnLst/>
            <a:rect r="r" b="b" t="t" l="l"/>
            <a:pathLst>
              <a:path h="2268667" w="8137609">
                <a:moveTo>
                  <a:pt x="0" y="0"/>
                </a:moveTo>
                <a:lnTo>
                  <a:pt x="8137609" y="0"/>
                </a:lnTo>
                <a:lnTo>
                  <a:pt x="8137609" y="2268666"/>
                </a:lnTo>
                <a:lnTo>
                  <a:pt x="0" y="226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341" y="6730698"/>
            <a:ext cx="8133949" cy="1251377"/>
          </a:xfrm>
          <a:custGeom>
            <a:avLst/>
            <a:gdLst/>
            <a:ahLst/>
            <a:cxnLst/>
            <a:rect r="r" b="b" t="t" l="l"/>
            <a:pathLst>
              <a:path h="1251377" w="8133949">
                <a:moveTo>
                  <a:pt x="0" y="0"/>
                </a:moveTo>
                <a:lnTo>
                  <a:pt x="8133949" y="0"/>
                </a:lnTo>
                <a:lnTo>
                  <a:pt x="8133949" y="1251377"/>
                </a:lnTo>
                <a:lnTo>
                  <a:pt x="0" y="1251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1104900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Distribution of the number of students enrolled in various exam sessions, broken down by year and degree program.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69597" y="2234139"/>
            <a:ext cx="11867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7778" y="4088598"/>
            <a:ext cx="7371522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 total number of courses retrieved is 123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 enrolment timeframe detected is 2016 - 2017, due to lack of data for 2015 and 2018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Course of studies with the most number of students enrolled in various exam sessions are “Scienze della Formazione Primaria” followed by “Scienze dell’Educazione”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820834" y="5771348"/>
            <a:ext cx="466963" cy="75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8"/>
              </a:lnSpc>
            </a:pPr>
            <a:r>
              <a:rPr lang="en-US" sz="4442">
                <a:solidFill>
                  <a:srgbClr val="000000"/>
                </a:solidFill>
                <a:latin typeface="Canva Sans Bold"/>
              </a:rPr>
              <a:t>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874" y="3809524"/>
            <a:ext cx="8737119" cy="2523130"/>
          </a:xfrm>
          <a:custGeom>
            <a:avLst/>
            <a:gdLst/>
            <a:ahLst/>
            <a:cxnLst/>
            <a:rect r="r" b="b" t="t" l="l"/>
            <a:pathLst>
              <a:path h="2523130" w="8737119">
                <a:moveTo>
                  <a:pt x="0" y="0"/>
                </a:moveTo>
                <a:lnTo>
                  <a:pt x="8737119" y="0"/>
                </a:lnTo>
                <a:lnTo>
                  <a:pt x="8737119" y="2523130"/>
                </a:lnTo>
                <a:lnTo>
                  <a:pt x="0" y="252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7957" y="3809524"/>
            <a:ext cx="8467169" cy="2667738"/>
          </a:xfrm>
          <a:custGeom>
            <a:avLst/>
            <a:gdLst/>
            <a:ahLst/>
            <a:cxnLst/>
            <a:rect r="r" b="b" t="t" l="l"/>
            <a:pathLst>
              <a:path h="2667738" w="8467169">
                <a:moveTo>
                  <a:pt x="0" y="0"/>
                </a:moveTo>
                <a:lnTo>
                  <a:pt x="8467169" y="0"/>
                </a:lnTo>
                <a:lnTo>
                  <a:pt x="8467169" y="2667738"/>
                </a:lnTo>
                <a:lnTo>
                  <a:pt x="0" y="266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981075"/>
            <a:ext cx="1121877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the Top-10 most difficult exams, divided by field of study (the exam with the highest overall pass rate, considering all sessions of the Academic Year).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079997" y="2947298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0085" y="2947298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7082" y="6794500"/>
            <a:ext cx="822870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We selected the academic year 2016/17 (from October 2016 to October 2017).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We considered only those course of studies with at least 10 educational activities.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rapporto_promossi is determined by the ratio of the number of students who passed the exam to the number of students who registered for the exam.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7189" y="6794500"/>
            <a:ext cx="822870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CAST ensures that the division occurs between floating-point numbers.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313" y="3411029"/>
            <a:ext cx="8376687" cy="5050143"/>
          </a:xfrm>
          <a:custGeom>
            <a:avLst/>
            <a:gdLst/>
            <a:ahLst/>
            <a:cxnLst/>
            <a:rect r="r" b="b" t="t" l="l"/>
            <a:pathLst>
              <a:path h="5050143" w="8376687">
                <a:moveTo>
                  <a:pt x="0" y="0"/>
                </a:moveTo>
                <a:lnTo>
                  <a:pt x="8376687" y="0"/>
                </a:lnTo>
                <a:lnTo>
                  <a:pt x="8376687" y="5050143"/>
                </a:lnTo>
                <a:lnTo>
                  <a:pt x="0" y="505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6717" y="895350"/>
            <a:ext cx="34525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0529" y="981075"/>
            <a:ext cx="1121877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the Top-10 most difficult exams, divided by field of study (the exam with the highest overall pass rate, considering all sessions of the Academic Year).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36717" y="2269490"/>
            <a:ext cx="120402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778" y="3729476"/>
            <a:ext cx="737152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The period examinated is from October 2016 to October 2017.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By isolating courses that feature a minimum of 10 didactic activities, we could reasonably compare diverse academic programs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Considering the overall pass rate for the teaching activities of “Giurisprudenza” seems that the most difficult exam is “Informatica Giuridica”, followed by “Diritto Industriale” and “Medicina Legale”.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8494" y="3736313"/>
            <a:ext cx="7738497" cy="3304002"/>
          </a:xfrm>
          <a:custGeom>
            <a:avLst/>
            <a:gdLst/>
            <a:ahLst/>
            <a:cxnLst/>
            <a:rect r="r" b="b" t="t" l="l"/>
            <a:pathLst>
              <a:path h="3304002" w="7738497">
                <a:moveTo>
                  <a:pt x="0" y="0"/>
                </a:moveTo>
                <a:lnTo>
                  <a:pt x="7738498" y="0"/>
                </a:lnTo>
                <a:lnTo>
                  <a:pt x="7738498" y="3304002"/>
                </a:lnTo>
                <a:lnTo>
                  <a:pt x="0" y="330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008" y="3736313"/>
            <a:ext cx="8228704" cy="3304002"/>
          </a:xfrm>
          <a:custGeom>
            <a:avLst/>
            <a:gdLst/>
            <a:ahLst/>
            <a:cxnLst/>
            <a:rect r="r" b="b" t="t" l="l"/>
            <a:pathLst>
              <a:path h="3304002" w="8228704">
                <a:moveTo>
                  <a:pt x="0" y="0"/>
                </a:moveTo>
                <a:lnTo>
                  <a:pt x="8228704" y="0"/>
                </a:lnTo>
                <a:lnTo>
                  <a:pt x="8228704" y="3304002"/>
                </a:lnTo>
                <a:lnTo>
                  <a:pt x="0" y="330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0615" y="895350"/>
            <a:ext cx="346471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0529" y="981075"/>
            <a:ext cx="112187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degree programs with a high commitment rate, meaning different exam sessions of the same degree program that took place on the same day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6198" y="2874088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86287" y="2874088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9648" y="7402265"/>
            <a:ext cx="822870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"AppelliDiversiStessaData" counts the number of days on which multiple distinct exams ('adcod') were held for the same degree program ('cdscod'). 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"TotaleAppelli" calculates the total number of distinct days on which exams were conducted for each degree program. 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The final query merges this data to calculate the 'commitment rate'.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615" y="3159802"/>
            <a:ext cx="8013385" cy="6098498"/>
          </a:xfrm>
          <a:custGeom>
            <a:avLst/>
            <a:gdLst/>
            <a:ahLst/>
            <a:cxnLst/>
            <a:rect r="r" b="b" t="t" l="l"/>
            <a:pathLst>
              <a:path h="6098498" w="8013385">
                <a:moveTo>
                  <a:pt x="0" y="0"/>
                </a:moveTo>
                <a:lnTo>
                  <a:pt x="8013385" y="0"/>
                </a:lnTo>
                <a:lnTo>
                  <a:pt x="8013385" y="6098498"/>
                </a:lnTo>
                <a:lnTo>
                  <a:pt x="0" y="6098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0615" y="895350"/>
            <a:ext cx="346471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0529" y="981075"/>
            <a:ext cx="112187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degree programs with a high commitment rate, meaning different exam sessions of the same degree program that took place on the same day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615" y="2222500"/>
            <a:ext cx="11867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7778" y="4002426"/>
            <a:ext cx="7371522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Considering all the course of studies, the ones which present highest commitment rates are “Giurisprudenza” with a value of 0.821 and “Scienze dell’Educazione” with 0.753;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On the other hand, the courses with the lowest commitment rates are “Psicologia clinica e neuropsicologia nel ciclo di vita” with 0.167 followed by “Scienze infermieristriche e ostetriche” with 0.182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635" y="3824867"/>
            <a:ext cx="8339398" cy="2099348"/>
          </a:xfrm>
          <a:custGeom>
            <a:avLst/>
            <a:gdLst/>
            <a:ahLst/>
            <a:cxnLst/>
            <a:rect r="r" b="b" t="t" l="l"/>
            <a:pathLst>
              <a:path h="2099348" w="8339398">
                <a:moveTo>
                  <a:pt x="0" y="0"/>
                </a:moveTo>
                <a:lnTo>
                  <a:pt x="8339398" y="0"/>
                </a:lnTo>
                <a:lnTo>
                  <a:pt x="8339398" y="2099348"/>
                </a:lnTo>
                <a:lnTo>
                  <a:pt x="0" y="209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635" y="6332142"/>
            <a:ext cx="8339398" cy="2010547"/>
          </a:xfrm>
          <a:custGeom>
            <a:avLst/>
            <a:gdLst/>
            <a:ahLst/>
            <a:cxnLst/>
            <a:rect r="r" b="b" t="t" l="l"/>
            <a:pathLst>
              <a:path h="2010547" w="8339398">
                <a:moveTo>
                  <a:pt x="0" y="0"/>
                </a:moveTo>
                <a:lnTo>
                  <a:pt x="8339398" y="0"/>
                </a:lnTo>
                <a:lnTo>
                  <a:pt x="8339398" y="2010547"/>
                </a:lnTo>
                <a:lnTo>
                  <a:pt x="0" y="201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25363" y="3824867"/>
            <a:ext cx="7580647" cy="2507275"/>
          </a:xfrm>
          <a:custGeom>
            <a:avLst/>
            <a:gdLst/>
            <a:ahLst/>
            <a:cxnLst/>
            <a:rect r="r" b="b" t="t" l="l"/>
            <a:pathLst>
              <a:path h="2507275" w="7580647">
                <a:moveTo>
                  <a:pt x="0" y="0"/>
                </a:moveTo>
                <a:lnTo>
                  <a:pt x="7580647" y="0"/>
                </a:lnTo>
                <a:lnTo>
                  <a:pt x="7580647" y="2507275"/>
                </a:lnTo>
                <a:lnTo>
                  <a:pt x="0" y="250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5363" y="6683741"/>
            <a:ext cx="7580647" cy="2574559"/>
          </a:xfrm>
          <a:custGeom>
            <a:avLst/>
            <a:gdLst/>
            <a:ahLst/>
            <a:cxnLst/>
            <a:rect r="r" b="b" t="t" l="l"/>
            <a:pathLst>
              <a:path h="2574559" w="7580647">
                <a:moveTo>
                  <a:pt x="0" y="0"/>
                </a:moveTo>
                <a:lnTo>
                  <a:pt x="7580647" y="0"/>
                </a:lnTo>
                <a:lnTo>
                  <a:pt x="7580647" y="2574559"/>
                </a:lnTo>
                <a:lnTo>
                  <a:pt x="0" y="2574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0615" y="895350"/>
            <a:ext cx="346471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ns Bold"/>
              </a:rPr>
              <a:t>Query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40529" y="1104900"/>
            <a:ext cx="1121877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Identification of the Top-3 exams with the highest and lowest average grades, respectively, calculated for each individual course of study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7796" y="2638370"/>
            <a:ext cx="3283089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bos_denormalizzato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96260" y="2638370"/>
            <a:ext cx="2798148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Relational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DAF0-eiTalg</dc:identifier>
  <dcterms:modified xsi:type="dcterms:W3CDTF">2011-08-01T06:04:30Z</dcterms:modified>
  <cp:revision>1</cp:revision>
  <dc:title>Business Intelligence Homework</dc:title>
</cp:coreProperties>
</file>